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sldIdLst>
    <p:sldId id="256" r:id="rId2"/>
    <p:sldId id="257" r:id="rId3"/>
    <p:sldId id="260" r:id="rId4"/>
    <p:sldId id="261" r:id="rId5"/>
    <p:sldId id="262" r:id="rId6"/>
    <p:sldId id="263" r:id="rId7"/>
    <p:sldId id="258" r:id="rId8"/>
    <p:sldId id="259"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3" d="100"/>
          <a:sy n="93" d="100"/>
        </p:scale>
        <p:origin x="-784"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5781A0B-2D73-4074-B199-AD642227565C}"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81A0B-2D73-4074-B199-AD64222756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81A0B-2D73-4074-B199-AD64222756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81A0B-2D73-4074-B199-AD642227565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25781A0B-2D73-4074-B199-AD642227565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781A0B-2D73-4074-B199-AD642227565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781A0B-2D73-4074-B199-AD642227565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781A0B-2D73-4074-B199-AD64222756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781A0B-2D73-4074-B199-AD64222756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781A0B-2D73-4074-B199-AD642227565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7B6389-7C71-45F2-AAC2-69DF9E8BB77C}" type="datetimeFigureOut">
              <a:rPr lang="en-US" smtClean="0"/>
              <a:pPr/>
              <a:t>4/21/14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5781A0B-2D73-4074-B199-AD642227565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7B6389-7C71-45F2-AAC2-69DF9E8BB77C}" type="datetimeFigureOut">
              <a:rPr lang="en-US" smtClean="0"/>
              <a:pPr/>
              <a:t>4/21/14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781A0B-2D73-4074-B199-AD64222756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Fostering Self-Esteem in Children</a:t>
            </a:r>
            <a:endParaRPr lang="en-US" dirty="0"/>
          </a:p>
        </p:txBody>
      </p:sp>
      <p:pic>
        <p:nvPicPr>
          <p:cNvPr id="6" name="Picture 5"/>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76400" y="3505200"/>
            <a:ext cx="6096000" cy="2146300"/>
          </a:xfrm>
          <a:prstGeom prst="rect">
            <a:avLst/>
          </a:prstGeom>
        </p:spPr>
      </p:pic>
      <p:sp>
        <p:nvSpPr>
          <p:cNvPr id="5" name="TextBox 4"/>
          <p:cNvSpPr txBox="1"/>
          <p:nvPr/>
        </p:nvSpPr>
        <p:spPr>
          <a:xfrm>
            <a:off x="2590800" y="6211669"/>
            <a:ext cx="4842222" cy="646331"/>
          </a:xfrm>
          <a:prstGeom prst="rect">
            <a:avLst/>
          </a:prstGeom>
          <a:noFill/>
        </p:spPr>
        <p:txBody>
          <a:bodyPr wrap="square" rtlCol="0">
            <a:spAutoFit/>
          </a:bodyPr>
          <a:lstStyle/>
          <a:p>
            <a:r>
              <a:rPr lang="en-US" dirty="0" smtClean="0"/>
              <a:t>*</a:t>
            </a:r>
            <a:r>
              <a:rPr lang="en-US" dirty="0" smtClean="0"/>
              <a:t>Adapted from</a:t>
            </a:r>
            <a:r>
              <a:rPr lang="en-US" dirty="0" smtClean="0"/>
              <a:t> </a:t>
            </a:r>
            <a:r>
              <a:rPr lang="en-US" dirty="0" err="1" smtClean="0"/>
              <a:t>lifelessonsforlittleones.com</a:t>
            </a:r>
            <a:endParaRPr lang="en-US"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486160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Autofit/>
          </a:bodyPr>
          <a:lstStyle/>
          <a:p>
            <a:pPr algn="ctr"/>
            <a:r>
              <a:rPr lang="en-US" sz="3600" dirty="0" smtClean="0"/>
              <a:t>Help Your Child Develop Problem-Solving Skills</a:t>
            </a:r>
            <a:endParaRPr lang="en-US" sz="3600" dirty="0"/>
          </a:p>
        </p:txBody>
      </p:sp>
      <p:sp>
        <p:nvSpPr>
          <p:cNvPr id="3" name="Content Placeholder 2"/>
          <p:cNvSpPr>
            <a:spLocks noGrp="1"/>
          </p:cNvSpPr>
          <p:nvPr>
            <p:ph sz="quarter" idx="1"/>
          </p:nvPr>
        </p:nvSpPr>
        <p:spPr>
          <a:xfrm>
            <a:off x="1143000" y="1524000"/>
            <a:ext cx="7772400" cy="4572000"/>
          </a:xfrm>
        </p:spPr>
        <p:txBody>
          <a:bodyPr>
            <a:normAutofit/>
          </a:bodyPr>
          <a:lstStyle/>
          <a:p>
            <a:pPr marL="0" lvl="0" indent="0">
              <a:buNone/>
            </a:pPr>
            <a:endParaRPr lang="en-US" dirty="0" smtClean="0"/>
          </a:p>
          <a:p>
            <a:pPr lvl="0"/>
            <a:r>
              <a:rPr lang="en-US" dirty="0" smtClean="0"/>
              <a:t>High </a:t>
            </a:r>
            <a:r>
              <a:rPr lang="en-US" dirty="0"/>
              <a:t>self-esteem is associated with solid problem-solving skills. </a:t>
            </a:r>
            <a:endParaRPr lang="en-US" dirty="0" smtClean="0"/>
          </a:p>
          <a:p>
            <a:pPr lvl="0"/>
            <a:r>
              <a:rPr lang="en-US" dirty="0" smtClean="0"/>
              <a:t>For </a:t>
            </a:r>
            <a:r>
              <a:rPr lang="en-US" dirty="0"/>
              <a:t>example, if your child is having difficulty with a friend, </a:t>
            </a:r>
            <a:r>
              <a:rPr lang="en-US" dirty="0" smtClean="0"/>
              <a:t>ask him or her </a:t>
            </a:r>
            <a:r>
              <a:rPr lang="en-US" dirty="0"/>
              <a:t>to think </a:t>
            </a:r>
            <a:r>
              <a:rPr lang="en-US" dirty="0" smtClean="0"/>
              <a:t>of </a:t>
            </a:r>
            <a:r>
              <a:rPr lang="en-US" dirty="0"/>
              <a:t>a couple of ways </a:t>
            </a:r>
            <a:r>
              <a:rPr lang="en-US" dirty="0" smtClean="0"/>
              <a:t>to solve the problem.  </a:t>
            </a:r>
            <a:endParaRPr lang="en-US" dirty="0"/>
          </a:p>
          <a:p>
            <a:pPr lvl="0"/>
            <a:r>
              <a:rPr lang="en-US" dirty="0"/>
              <a:t>R</a:t>
            </a:r>
            <a:r>
              <a:rPr lang="en-US" dirty="0" smtClean="0"/>
              <a:t>ole-playing </a:t>
            </a:r>
            <a:r>
              <a:rPr lang="en-US" dirty="0"/>
              <a:t>situations with your child </a:t>
            </a:r>
            <a:r>
              <a:rPr lang="en-US" dirty="0" smtClean="0"/>
              <a:t>is a helpful way to demonstrate </a:t>
            </a:r>
            <a:r>
              <a:rPr lang="en-US" dirty="0"/>
              <a:t>the steps involved in problem solving. </a:t>
            </a:r>
          </a:p>
          <a:p>
            <a:endParaRPr lang="en-US" dirty="0"/>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00400" y="5029200"/>
            <a:ext cx="3835154" cy="164592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5218302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Avoid Comments that are Judgmental </a:t>
            </a:r>
            <a:endParaRPr lang="en-US" sz="3600" dirty="0"/>
          </a:p>
        </p:txBody>
      </p:sp>
      <p:sp>
        <p:nvSpPr>
          <p:cNvPr id="3" name="Content Placeholder 2"/>
          <p:cNvSpPr>
            <a:spLocks noGrp="1"/>
          </p:cNvSpPr>
          <p:nvPr>
            <p:ph sz="quarter" idx="1"/>
          </p:nvPr>
        </p:nvSpPr>
        <p:spPr/>
        <p:txBody>
          <a:bodyPr>
            <a:normAutofit fontScale="92500"/>
          </a:bodyPr>
          <a:lstStyle/>
          <a:p>
            <a:pPr marL="0" indent="0">
              <a:buNone/>
            </a:pPr>
            <a:endParaRPr lang="en-US" dirty="0" smtClean="0"/>
          </a:p>
          <a:p>
            <a:pPr marL="0" indent="0">
              <a:buNone/>
            </a:pPr>
            <a:r>
              <a:rPr lang="en-US" dirty="0" smtClean="0"/>
              <a:t>For </a:t>
            </a:r>
            <a:r>
              <a:rPr lang="en-US" dirty="0"/>
              <a:t>example, a comment that often sounds </a:t>
            </a:r>
            <a:r>
              <a:rPr lang="en-US" dirty="0" smtClean="0"/>
              <a:t>judgmental </a:t>
            </a:r>
            <a:r>
              <a:rPr lang="en-US" dirty="0"/>
              <a:t>is, "Try harder and put in more of an </a:t>
            </a:r>
            <a:r>
              <a:rPr lang="en-US" dirty="0" smtClean="0"/>
              <a:t>effort.”</a:t>
            </a:r>
          </a:p>
          <a:p>
            <a:pPr marL="0" indent="0">
              <a:buNone/>
            </a:pPr>
            <a:endParaRPr lang="en-US" dirty="0" smtClean="0"/>
          </a:p>
          <a:p>
            <a:pPr marL="0" indent="0">
              <a:buNone/>
            </a:pPr>
            <a:r>
              <a:rPr lang="en-US" dirty="0" smtClean="0"/>
              <a:t>Many </a:t>
            </a:r>
            <a:r>
              <a:rPr lang="en-US" dirty="0"/>
              <a:t>children do try hard and still have difficulty. Instead say, "We have to figure out better strategies to help you learn." Children are less defensive when the problem is cast as strategies that must be changed rather than as something deficient with their motivation. This approach also reinforces problem-solving skills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8604883"/>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Be an Empathetic Parent</a:t>
            </a:r>
            <a:endParaRPr lang="en-US" sz="3600" dirty="0"/>
          </a:p>
        </p:txBody>
      </p:sp>
      <p:sp>
        <p:nvSpPr>
          <p:cNvPr id="3" name="Content Placeholder 2"/>
          <p:cNvSpPr>
            <a:spLocks noGrp="1"/>
          </p:cNvSpPr>
          <p:nvPr>
            <p:ph sz="quarter" idx="1"/>
          </p:nvPr>
        </p:nvSpPr>
        <p:spPr/>
        <p:txBody>
          <a:bodyPr>
            <a:normAutofit lnSpcReduction="10000"/>
          </a:bodyPr>
          <a:lstStyle/>
          <a:p>
            <a:pPr lvl="0"/>
            <a:r>
              <a:rPr lang="en-US" dirty="0" smtClean="0"/>
              <a:t>Well-meaning </a:t>
            </a:r>
            <a:r>
              <a:rPr lang="en-US" dirty="0"/>
              <a:t>parents, out of their own frustration, have been heard to say such things as, "Why don't you listen to me?" or "Why don't you use your brain?" </a:t>
            </a:r>
            <a:endParaRPr lang="en-US" dirty="0" smtClean="0"/>
          </a:p>
          <a:p>
            <a:pPr marL="0" lvl="0" indent="0">
              <a:buNone/>
            </a:pPr>
            <a:endParaRPr lang="en-US" dirty="0" smtClean="0"/>
          </a:p>
          <a:p>
            <a:pPr lvl="0"/>
            <a:r>
              <a:rPr lang="en-US" dirty="0" smtClean="0"/>
              <a:t>If </a:t>
            </a:r>
            <a:r>
              <a:rPr lang="en-US" dirty="0"/>
              <a:t>your child is having difficulty with learning, it is best to be empathetic and say to your child that you know </a:t>
            </a:r>
            <a:r>
              <a:rPr lang="en-US" dirty="0" smtClean="0"/>
              <a:t>he or she </a:t>
            </a:r>
            <a:r>
              <a:rPr lang="en-US" dirty="0"/>
              <a:t>is having difficulty; then you can cast the difficulty into a problem to be solved and involve your child in thinking about possible solutions. </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397278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Provide Choices</a:t>
            </a:r>
            <a:endParaRPr lang="en-US" sz="3600" dirty="0"/>
          </a:p>
        </p:txBody>
      </p:sp>
      <p:sp>
        <p:nvSpPr>
          <p:cNvPr id="3" name="Content Placeholder 2"/>
          <p:cNvSpPr>
            <a:spLocks noGrp="1"/>
          </p:cNvSpPr>
          <p:nvPr>
            <p:ph sz="quarter" idx="1"/>
          </p:nvPr>
        </p:nvSpPr>
        <p:spPr/>
        <p:txBody>
          <a:bodyPr>
            <a:normAutofit/>
          </a:bodyPr>
          <a:lstStyle/>
          <a:p>
            <a:r>
              <a:rPr lang="en-US" sz="2800" dirty="0" smtClean="0"/>
              <a:t>This </a:t>
            </a:r>
            <a:r>
              <a:rPr lang="en-US" sz="2800" dirty="0"/>
              <a:t>will also minimize power struggles. For example, ask your child if </a:t>
            </a:r>
            <a:r>
              <a:rPr lang="en-US" sz="2800" dirty="0" smtClean="0"/>
              <a:t>he or she </a:t>
            </a:r>
            <a:r>
              <a:rPr lang="en-US" sz="2800" dirty="0"/>
              <a:t>would like to be reminded five or ten minutes </a:t>
            </a:r>
            <a:r>
              <a:rPr lang="en-US" sz="2800" dirty="0" smtClean="0"/>
              <a:t>before the bus arrives. </a:t>
            </a:r>
            <a:r>
              <a:rPr lang="en-US" sz="2800" dirty="0"/>
              <a:t>These beginning choices help to set the foundation for a feeling of control over one's life. </a:t>
            </a:r>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19600" y="4038600"/>
            <a:ext cx="1743075" cy="18288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38547468"/>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Do Not Compare Siblings</a:t>
            </a:r>
            <a:endParaRPr lang="en-US" sz="3600" dirty="0"/>
          </a:p>
        </p:txBody>
      </p:sp>
      <p:sp>
        <p:nvSpPr>
          <p:cNvPr id="3" name="Content Placeholder 2"/>
          <p:cNvSpPr>
            <a:spLocks noGrp="1"/>
          </p:cNvSpPr>
          <p:nvPr>
            <p:ph sz="quarter" idx="1"/>
          </p:nvPr>
        </p:nvSpPr>
        <p:spPr/>
        <p:txBody>
          <a:bodyPr>
            <a:normAutofit/>
          </a:bodyPr>
          <a:lstStyle/>
          <a:p>
            <a:endParaRPr lang="en-US" sz="2800" dirty="0"/>
          </a:p>
          <a:p>
            <a:pPr marL="0" indent="0" algn="ctr">
              <a:buNone/>
            </a:pPr>
            <a:r>
              <a:rPr lang="en-US" sz="2800" dirty="0" smtClean="0"/>
              <a:t>It </a:t>
            </a:r>
            <a:r>
              <a:rPr lang="en-US" sz="2800" dirty="0"/>
              <a:t>is important not to compare siblings and to highlight the strengths of all children in your family</a:t>
            </a:r>
            <a:r>
              <a:rPr lang="en-US" sz="2000" dirty="0"/>
              <a:t>. </a:t>
            </a:r>
          </a:p>
        </p:txBody>
      </p:sp>
      <p:pic>
        <p:nvPicPr>
          <p:cNvPr id="7" name="Picture 6"/>
          <p:cNvPicPr>
            <a:picLocks noChangeAspect="1"/>
          </p:cNvPicPr>
          <p:nvPr/>
        </p:nvPicPr>
        <p:blipFill>
          <a:blip r:embed="rId2"/>
          <a:stretch>
            <a:fillRect/>
          </a:stretch>
        </p:blipFill>
        <p:spPr>
          <a:xfrm>
            <a:off x="2819400" y="3657600"/>
            <a:ext cx="3657600" cy="2414016"/>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26107906"/>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Highlight your </a:t>
            </a:r>
            <a:r>
              <a:rPr lang="en-US" sz="3600" b="1" dirty="0" smtClean="0"/>
              <a:t>Child's Strengths</a:t>
            </a:r>
            <a:endParaRPr lang="en-US" sz="3600" dirty="0"/>
          </a:p>
        </p:txBody>
      </p:sp>
      <p:sp>
        <p:nvSpPr>
          <p:cNvPr id="3" name="Content Placeholder 2"/>
          <p:cNvSpPr>
            <a:spLocks noGrp="1"/>
          </p:cNvSpPr>
          <p:nvPr>
            <p:ph sz="quarter" idx="1"/>
          </p:nvPr>
        </p:nvSpPr>
        <p:spPr/>
        <p:txBody>
          <a:bodyPr/>
          <a:lstStyle/>
          <a:p>
            <a:pPr marL="0" lvl="0" indent="0">
              <a:buNone/>
            </a:pPr>
            <a:endParaRPr lang="en-US" dirty="0" smtClean="0"/>
          </a:p>
          <a:p>
            <a:pPr lvl="0"/>
            <a:r>
              <a:rPr lang="en-US" dirty="0" smtClean="0"/>
              <a:t>Unfortunately</a:t>
            </a:r>
            <a:r>
              <a:rPr lang="en-US" dirty="0"/>
              <a:t>, many </a:t>
            </a:r>
            <a:r>
              <a:rPr lang="en-US" dirty="0" smtClean="0"/>
              <a:t>children see </a:t>
            </a:r>
            <a:r>
              <a:rPr lang="en-US" dirty="0"/>
              <a:t>themselves in a negative way, especially in terms of school</a:t>
            </a:r>
            <a:r>
              <a:rPr lang="en-US" dirty="0" smtClean="0"/>
              <a:t>.</a:t>
            </a:r>
          </a:p>
          <a:p>
            <a:pPr lvl="0"/>
            <a:r>
              <a:rPr lang="en-US" dirty="0" smtClean="0"/>
              <a:t> </a:t>
            </a:r>
            <a:r>
              <a:rPr lang="en-US" dirty="0"/>
              <a:t>Make a list of your </a:t>
            </a:r>
            <a:r>
              <a:rPr lang="en-US" dirty="0" smtClean="0"/>
              <a:t>child's areas </a:t>
            </a:r>
            <a:r>
              <a:rPr lang="en-US" dirty="0"/>
              <a:t>of strength. Select one of these </a:t>
            </a:r>
            <a:r>
              <a:rPr lang="en-US" dirty="0" smtClean="0"/>
              <a:t>strengths </a:t>
            </a:r>
            <a:r>
              <a:rPr lang="en-US" dirty="0"/>
              <a:t>and find ways of reinforcing and displaying it. For example, if your child is a wonderful artist, display </a:t>
            </a:r>
            <a:r>
              <a:rPr lang="en-US" dirty="0" smtClean="0"/>
              <a:t>his or her </a:t>
            </a:r>
            <a:r>
              <a:rPr lang="en-US" dirty="0"/>
              <a:t>artwork. </a:t>
            </a:r>
          </a:p>
          <a:p>
            <a:endParaRPr lang="en-US" dirty="0"/>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657600" y="4572000"/>
            <a:ext cx="2197388" cy="164592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5784335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Provide Opportunities for Children to Help</a:t>
            </a:r>
            <a:endParaRPr lang="en-US" sz="3600" dirty="0"/>
          </a:p>
        </p:txBody>
      </p:sp>
      <p:sp>
        <p:nvSpPr>
          <p:cNvPr id="3" name="Content Placeholder 2"/>
          <p:cNvSpPr>
            <a:spLocks noGrp="1"/>
          </p:cNvSpPr>
          <p:nvPr>
            <p:ph sz="quarter" idx="1"/>
          </p:nvPr>
        </p:nvSpPr>
        <p:spPr/>
        <p:txBody>
          <a:bodyPr/>
          <a:lstStyle/>
          <a:p>
            <a:r>
              <a:rPr lang="en-US" dirty="0" smtClean="0"/>
              <a:t>Providing </a:t>
            </a:r>
            <a:r>
              <a:rPr lang="en-US" dirty="0"/>
              <a:t>opportunities for children to help is a very concrete way of </a:t>
            </a:r>
            <a:r>
              <a:rPr lang="en-US" dirty="0" smtClean="0"/>
              <a:t>showing children </a:t>
            </a:r>
            <a:r>
              <a:rPr lang="en-US" dirty="0"/>
              <a:t>that they have something to offer their world. </a:t>
            </a:r>
            <a:endParaRPr lang="en-US" dirty="0" smtClean="0"/>
          </a:p>
          <a:p>
            <a:pPr marL="0" indent="0">
              <a:buNone/>
            </a:pPr>
            <a:endParaRPr lang="en-US" dirty="0" smtClean="0"/>
          </a:p>
          <a:p>
            <a:r>
              <a:rPr lang="en-US" dirty="0" smtClean="0"/>
              <a:t>Involving </a:t>
            </a:r>
            <a:r>
              <a:rPr lang="en-US" dirty="0"/>
              <a:t>your child in charitable work is just one possible example. Helping others certainly boosts your child's self-esteem</a:t>
            </a:r>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34000" y="4267200"/>
            <a:ext cx="2162175" cy="211455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83780438"/>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Have Realistic Expectations </a:t>
            </a:r>
            <a:endParaRPr lang="en-US" sz="3600" dirty="0"/>
          </a:p>
        </p:txBody>
      </p:sp>
      <p:sp>
        <p:nvSpPr>
          <p:cNvPr id="3" name="Content Placeholder 2"/>
          <p:cNvSpPr>
            <a:spLocks noGrp="1"/>
          </p:cNvSpPr>
          <p:nvPr>
            <p:ph sz="quarter" idx="1"/>
          </p:nvPr>
        </p:nvSpPr>
        <p:spPr/>
        <p:txBody>
          <a:bodyPr/>
          <a:lstStyle/>
          <a:p>
            <a:pPr marL="0" lvl="0" indent="0">
              <a:buNone/>
            </a:pPr>
            <a:endParaRPr lang="en-US" dirty="0" smtClean="0"/>
          </a:p>
          <a:p>
            <a:pPr lvl="0"/>
            <a:r>
              <a:rPr lang="en-US" dirty="0" smtClean="0"/>
              <a:t>Realistic expectations and goals </a:t>
            </a:r>
            <a:r>
              <a:rPr lang="en-US" dirty="0"/>
              <a:t>provide your child with a sense of control. </a:t>
            </a:r>
            <a:r>
              <a:rPr lang="en-US" dirty="0" smtClean="0"/>
              <a:t> </a:t>
            </a:r>
            <a:endParaRPr lang="en-US" dirty="0"/>
          </a:p>
          <a:p>
            <a:endParaRPr lang="en-US" dirty="0"/>
          </a:p>
        </p:txBody>
      </p:sp>
      <p:pic>
        <p:nvPicPr>
          <p:cNvPr id="6" name="Picture 5"/>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39143" y="3276600"/>
            <a:ext cx="3200400" cy="32004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56888306"/>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Learning Disability</a:t>
            </a:r>
            <a:endParaRPr lang="en-US" sz="3600" dirty="0"/>
          </a:p>
        </p:txBody>
      </p:sp>
      <p:sp>
        <p:nvSpPr>
          <p:cNvPr id="3" name="Content Placeholder 2"/>
          <p:cNvSpPr>
            <a:spLocks noGrp="1"/>
          </p:cNvSpPr>
          <p:nvPr>
            <p:ph sz="quarter" idx="1"/>
          </p:nvPr>
        </p:nvSpPr>
        <p:spPr/>
        <p:txBody>
          <a:bodyPr/>
          <a:lstStyle/>
          <a:p>
            <a:pPr lvl="0"/>
            <a:endParaRPr lang="en-US" b="1" dirty="0" smtClean="0"/>
          </a:p>
          <a:p>
            <a:pPr lvl="0"/>
            <a:r>
              <a:rPr lang="en-US" dirty="0" smtClean="0"/>
              <a:t>If </a:t>
            </a:r>
            <a:r>
              <a:rPr lang="en-US" dirty="0"/>
              <a:t>your child has a learning disability, help your child to understand the nature of </a:t>
            </a:r>
            <a:r>
              <a:rPr lang="en-US" dirty="0" smtClean="0"/>
              <a:t> his or her learning disability.</a:t>
            </a:r>
          </a:p>
          <a:p>
            <a:pPr lvl="0"/>
            <a:endParaRPr lang="en-US" b="1" dirty="0"/>
          </a:p>
          <a:p>
            <a:pPr marL="0" lvl="0" indent="0">
              <a:buNone/>
            </a:pPr>
            <a:endParaRPr lang="en-US" b="1" dirty="0" smtClean="0"/>
          </a:p>
          <a:p>
            <a:pPr lvl="0"/>
            <a:r>
              <a:rPr lang="en-US" dirty="0" smtClean="0"/>
              <a:t>Having </a:t>
            </a:r>
            <a:r>
              <a:rPr lang="en-US" dirty="0"/>
              <a:t>realistic information can give your child a greater sense of control and a feeling that things can be done to help the situation. </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8084037"/>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Accentuating the </a:t>
            </a:r>
            <a:r>
              <a:rPr lang="en-US" dirty="0" smtClean="0"/>
              <a:t>positives should </a:t>
            </a:r>
            <a:r>
              <a:rPr lang="en-US" dirty="0"/>
              <a:t>be at the core of your communication with your children. It should be your primary intention for talking with your kids. </a:t>
            </a:r>
            <a:endParaRPr lang="en-US" dirty="0" smtClean="0"/>
          </a:p>
          <a:p>
            <a:pPr marL="0" indent="0">
              <a:buNone/>
            </a:pPr>
            <a:endParaRPr lang="en-US" dirty="0" smtClean="0"/>
          </a:p>
          <a:p>
            <a:r>
              <a:rPr lang="en-US" dirty="0" smtClean="0"/>
              <a:t>Telling </a:t>
            </a:r>
            <a:r>
              <a:rPr lang="en-US" dirty="0"/>
              <a:t>and showing our children how much we love and appreciate who they are can become a daily habit. Make an effort to do so every day</a:t>
            </a:r>
            <a:r>
              <a:rPr lang="en-US" dirty="0" smtClean="0"/>
              <a: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352800" y="5029200"/>
            <a:ext cx="2278117" cy="13716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7462357"/>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Self-Esteem</a:t>
            </a:r>
            <a:endParaRPr lang="en-US" dirty="0"/>
          </a:p>
        </p:txBody>
      </p:sp>
      <p:sp>
        <p:nvSpPr>
          <p:cNvPr id="3" name="Content Placeholder 2"/>
          <p:cNvSpPr>
            <a:spLocks noGrp="1"/>
          </p:cNvSpPr>
          <p:nvPr>
            <p:ph sz="quarter" idx="1"/>
          </p:nvPr>
        </p:nvSpPr>
        <p:spPr/>
        <p:txBody>
          <a:bodyPr/>
          <a:lstStyle/>
          <a:p>
            <a:endParaRPr lang="en-US" dirty="0"/>
          </a:p>
          <a:p>
            <a:r>
              <a:rPr lang="en-US" dirty="0" smtClean="0"/>
              <a:t>self-esteem </a:t>
            </a:r>
            <a:r>
              <a:rPr lang="en-US" dirty="0"/>
              <a:t>is used to describe a person's overall sense of self-worth or personal value. </a:t>
            </a:r>
            <a:r>
              <a:rPr lang="en-US" dirty="0" smtClean="0"/>
              <a:t>Self-esteem </a:t>
            </a:r>
            <a:r>
              <a:rPr lang="en-US" dirty="0"/>
              <a:t>can involve a variety of beliefs about the self, such as the appraisal of one's own </a:t>
            </a:r>
            <a:r>
              <a:rPr lang="en-US" dirty="0" smtClean="0"/>
              <a:t>appearance</a:t>
            </a:r>
            <a:r>
              <a:rPr lang="en-US" dirty="0"/>
              <a:t>, beliefs, emotions and behaviors</a:t>
            </a:r>
            <a:r>
              <a:rPr lang="en-US" dirty="0" smtClean="0"/>
              <a:t>.</a:t>
            </a:r>
          </a:p>
          <a:p>
            <a:pPr marL="0" indent="0">
              <a:buNone/>
            </a:pP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76599" y="4267200"/>
            <a:ext cx="2463282" cy="201168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057825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r>
              <a:rPr lang="en-US" dirty="0" smtClean="0"/>
              <a:t>Questions?</a:t>
            </a:r>
          </a:p>
          <a:p>
            <a:pPr algn="ctr">
              <a:buNone/>
            </a:pPr>
            <a:r>
              <a:rPr lang="en-US" dirty="0" smtClean="0"/>
              <a:t>Comments?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sz="3600" dirty="0" smtClean="0"/>
              <a:t>What is the </a:t>
            </a:r>
            <a:r>
              <a:rPr lang="en-US" sz="3600" dirty="0"/>
              <a:t>daily ratio of positive, encouraging words that you say to your children, compared to the number of complaints, orders, criticisms, warnings, and discouraging words?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85374127"/>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Research on Family Communication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 Research </a:t>
            </a:r>
            <a:r>
              <a:rPr lang="en-US" dirty="0"/>
              <a:t>has repeatedly confirmed the fact that we spend very little time actually talking with our children (less than 20 minutes a day, on average) and that when we do speak to them, it's more often to register a complaint, a command, or a request for </a:t>
            </a:r>
            <a:r>
              <a:rPr lang="en-US" dirty="0" smtClean="0"/>
              <a:t>assistance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810000" y="3962400"/>
            <a:ext cx="2447925" cy="18669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3714644"/>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a:t>It seems we're not talking with our children very much – and when we do say something to them, it's not likely to increase their sense of self-worth</a:t>
            </a:r>
            <a:r>
              <a:rPr lang="en-US" dirty="0" smtClean="0"/>
              <a:t>.</a:t>
            </a:r>
          </a:p>
          <a:p>
            <a:pPr marL="0" indent="0">
              <a:buNone/>
            </a:pPr>
            <a:r>
              <a:rPr lang="en-US" dirty="0" smtClean="0"/>
              <a:t> </a:t>
            </a:r>
          </a:p>
          <a:p>
            <a:r>
              <a:rPr lang="en-US" dirty="0" smtClean="0"/>
              <a:t> </a:t>
            </a:r>
            <a:r>
              <a:rPr lang="en-US" dirty="0"/>
              <a:t>We can change this </a:t>
            </a:r>
            <a:r>
              <a:rPr lang="en-US" dirty="0" smtClean="0"/>
              <a:t>type of </a:t>
            </a:r>
            <a:r>
              <a:rPr lang="en-US" dirty="0"/>
              <a:t>parent-child interaction by changing how and why we speak with our children every day. </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960002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Our focus must shift from reminding them and reprimanding them for what they are doing </a:t>
            </a:r>
            <a:r>
              <a:rPr lang="en-US" dirty="0" smtClean="0"/>
              <a:t>wrong,  </a:t>
            </a:r>
            <a:r>
              <a:rPr lang="en-US" dirty="0"/>
              <a:t>to reminding them and showing them how much they are loved, appreciated, and valued. </a:t>
            </a:r>
            <a:endParaRPr lang="en-US" dirty="0" smtClean="0"/>
          </a:p>
          <a:p>
            <a:pPr marL="0" indent="0">
              <a:buNone/>
            </a:pPr>
            <a:endParaRPr lang="en-US" dirty="0" smtClean="0"/>
          </a:p>
          <a:p>
            <a:r>
              <a:rPr lang="en-US" dirty="0" smtClean="0"/>
              <a:t>It </a:t>
            </a:r>
            <a:r>
              <a:rPr lang="en-US" dirty="0"/>
              <a:t>doesn't mean that you don't tell them when </a:t>
            </a:r>
            <a:r>
              <a:rPr lang="en-US" dirty="0" smtClean="0"/>
              <a:t>they're wrong</a:t>
            </a:r>
            <a:r>
              <a:rPr lang="en-US" dirty="0"/>
              <a:t>. But it does mean that we can't let them think that they are invisible </a:t>
            </a:r>
            <a:r>
              <a:rPr lang="en-US" dirty="0" smtClean="0"/>
              <a:t>except </a:t>
            </a:r>
            <a:r>
              <a:rPr lang="en-US" dirty="0"/>
              <a:t>when they make a </a:t>
            </a:r>
            <a:r>
              <a:rPr lang="en-US" dirty="0" smtClean="0"/>
              <a:t>mistake.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3287465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Academic &amp; Social Success</a:t>
            </a:r>
            <a:endParaRPr lang="en-US" dirty="0"/>
          </a:p>
        </p:txBody>
      </p:sp>
      <p:sp>
        <p:nvSpPr>
          <p:cNvPr id="3" name="Content Placeholder 2"/>
          <p:cNvSpPr>
            <a:spLocks noGrp="1"/>
          </p:cNvSpPr>
          <p:nvPr>
            <p:ph sz="quarter" idx="1"/>
          </p:nvPr>
        </p:nvSpPr>
        <p:spPr/>
        <p:txBody>
          <a:bodyPr/>
          <a:lstStyle/>
          <a:p>
            <a:r>
              <a:rPr lang="en-US" dirty="0" smtClean="0"/>
              <a:t>A </a:t>
            </a:r>
            <a:r>
              <a:rPr lang="en-US" dirty="0"/>
              <a:t>child's feelings of self-worth are linked to social and academic </a:t>
            </a:r>
            <a:r>
              <a:rPr lang="en-US" dirty="0" smtClean="0"/>
              <a:t>success. </a:t>
            </a:r>
          </a:p>
          <a:p>
            <a:r>
              <a:rPr lang="en-US" dirty="0" smtClean="0"/>
              <a:t>Research </a:t>
            </a:r>
            <a:r>
              <a:rPr lang="en-US" dirty="0"/>
              <a:t>shows that children with learning disabilities are especially likely to suffer from a lack of </a:t>
            </a:r>
            <a:r>
              <a:rPr lang="en-US" dirty="0" smtClean="0"/>
              <a:t>self-esteem</a:t>
            </a:r>
          </a:p>
          <a:p>
            <a:r>
              <a:rPr lang="en-US" dirty="0" smtClean="0"/>
              <a:t>All </a:t>
            </a:r>
            <a:r>
              <a:rPr lang="en-US" dirty="0"/>
              <a:t>children benefit when their parents take steps to help them develop positive feelings of self-worth</a:t>
            </a:r>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762375" y="4572000"/>
            <a:ext cx="1766455" cy="13716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4928139"/>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620962"/>
          </a:xfrm>
        </p:spPr>
        <p:txBody>
          <a:bodyPr>
            <a:noAutofit/>
          </a:bodyPr>
          <a:lstStyle/>
          <a:p>
            <a:pPr algn="ctr"/>
            <a:r>
              <a:rPr lang="en-US" sz="6000" dirty="0" smtClean="0"/>
              <a:t>How Can You Help?</a:t>
            </a:r>
            <a:endParaRPr lang="en-US" sz="6000" dirty="0"/>
          </a:p>
        </p:txBody>
      </p:sp>
      <p:pic>
        <p:nvPicPr>
          <p:cNvPr id="4" name="Content Placeholder 3"/>
          <p:cNvPicPr>
            <a:picLocks noGrp="1" noChangeAspect="1"/>
          </p:cNvPicPr>
          <p:nvPr>
            <p:ph sz="quarter" idx="1"/>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76600" y="3352800"/>
            <a:ext cx="2743200" cy="2743200"/>
          </a:xfr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42863369"/>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752600"/>
          </a:xfrm>
        </p:spPr>
        <p:txBody>
          <a:bodyPr>
            <a:noAutofit/>
          </a:bodyPr>
          <a:lstStyle/>
          <a:p>
            <a:pPr lvl="0"/>
            <a:r>
              <a:rPr lang="en-US" sz="3600" b="1" dirty="0"/>
              <a:t>Help your child feel special and </a:t>
            </a:r>
            <a:r>
              <a:rPr lang="en-US" sz="3600" b="1" dirty="0" smtClean="0"/>
              <a:t>appreciated</a:t>
            </a:r>
            <a:br>
              <a:rPr lang="en-US" sz="3600" b="1" dirty="0" smtClean="0"/>
            </a:br>
            <a:r>
              <a:rPr lang="en-US" sz="2400" b="1" dirty="0"/>
              <a:t/>
            </a:r>
            <a:br>
              <a:rPr lang="en-US" sz="2400" b="1" dirty="0"/>
            </a:br>
            <a:endParaRPr lang="en-US" sz="2400" dirty="0"/>
          </a:p>
        </p:txBody>
      </p:sp>
      <p:sp>
        <p:nvSpPr>
          <p:cNvPr id="3" name="Content Placeholder 2"/>
          <p:cNvSpPr>
            <a:spLocks noGrp="1"/>
          </p:cNvSpPr>
          <p:nvPr>
            <p:ph sz="quarter" idx="1"/>
          </p:nvPr>
        </p:nvSpPr>
        <p:spPr/>
        <p:txBody>
          <a:bodyPr/>
          <a:lstStyle/>
          <a:p>
            <a:pPr lvl="0"/>
            <a:r>
              <a:rPr lang="en-US" dirty="0" smtClean="0"/>
              <a:t>Set </a:t>
            </a:r>
            <a:r>
              <a:rPr lang="en-US" dirty="0"/>
              <a:t>aside "special times" during the week alone with each one of your children. </a:t>
            </a:r>
            <a:endParaRPr lang="en-US" dirty="0" smtClean="0"/>
          </a:p>
          <a:p>
            <a:pPr lvl="0"/>
            <a:r>
              <a:rPr lang="en-US" dirty="0" smtClean="0"/>
              <a:t>During </a:t>
            </a:r>
            <a:r>
              <a:rPr lang="en-US" dirty="0"/>
              <a:t>these special times, focus on things that your child enjoys doing so that he or she has an opportunity to relax and to display his or her strengths. </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81400" y="3962400"/>
            <a:ext cx="2560320" cy="192024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1220345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TotalTime>
  <Words>960</Words>
  <Application>Microsoft Macintosh PowerPoint</Application>
  <PresentationFormat>On-screen Show (4:3)</PresentationFormat>
  <Paragraphs>67</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Equity</vt:lpstr>
      <vt:lpstr>Fostering Self-Esteem in Children</vt:lpstr>
      <vt:lpstr>Defining Self-Esteem</vt:lpstr>
      <vt:lpstr>Slide 3</vt:lpstr>
      <vt:lpstr>Research on Family Communication</vt:lpstr>
      <vt:lpstr>Slide 5</vt:lpstr>
      <vt:lpstr>Slide 6</vt:lpstr>
      <vt:lpstr>Academic &amp; Social Success</vt:lpstr>
      <vt:lpstr>How Can You Help?</vt:lpstr>
      <vt:lpstr>Help your child feel special and appreciated  </vt:lpstr>
      <vt:lpstr>Help Your Child Develop Problem-Solving Skills</vt:lpstr>
      <vt:lpstr>Avoid Comments that are Judgmental </vt:lpstr>
      <vt:lpstr>Be an Empathetic Parent</vt:lpstr>
      <vt:lpstr>Provide Choices</vt:lpstr>
      <vt:lpstr>Do Not Compare Siblings</vt:lpstr>
      <vt:lpstr>Highlight your Child's Strengths</vt:lpstr>
      <vt:lpstr>Provide Opportunities for Children to Help</vt:lpstr>
      <vt:lpstr>Have Realistic Expectations </vt:lpstr>
      <vt:lpstr>Learning Disability</vt:lpstr>
      <vt:lpstr>Slide 19</vt:lpstr>
      <vt:lpstr>Discussion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Self-Esteem in Children</dc:title>
  <dc:creator>jason sulak</dc:creator>
  <cp:lastModifiedBy>Lianna Mikesina</cp:lastModifiedBy>
  <cp:revision>17</cp:revision>
  <dcterms:created xsi:type="dcterms:W3CDTF">2014-04-21T16:12:17Z</dcterms:created>
  <dcterms:modified xsi:type="dcterms:W3CDTF">2014-04-21T16:12:45Z</dcterms:modified>
</cp:coreProperties>
</file>